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64" r:id="rId3"/>
  </p:sldIdLst>
  <p:sldSz cx="6858000" cy="9906000" type="A4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1594" y="-61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6332"/>
          </a:xfrm>
          <a:prstGeom prst="rect">
            <a:avLst/>
          </a:prstGeom>
        </p:spPr>
        <p:txBody>
          <a:bodyPr vert="horz" lIns="91416" tIns="45710" rIns="91416" bIns="4571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6" y="1"/>
            <a:ext cx="2945659" cy="496332"/>
          </a:xfrm>
          <a:prstGeom prst="rect">
            <a:avLst/>
          </a:prstGeom>
        </p:spPr>
        <p:txBody>
          <a:bodyPr vert="horz" lIns="91416" tIns="45710" rIns="91416" bIns="45710" rtlCol="0"/>
          <a:lstStyle>
            <a:lvl1pPr algn="r">
              <a:defRPr sz="1200"/>
            </a:lvl1pPr>
          </a:lstStyle>
          <a:p>
            <a:fld id="{3F019B3D-ECAE-48E6-8D24-1011E97F7794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6" tIns="45710" rIns="91416" bIns="4571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1416" tIns="45710" rIns="91416" bIns="4571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3" y="9428584"/>
            <a:ext cx="2945659" cy="496332"/>
          </a:xfrm>
          <a:prstGeom prst="rect">
            <a:avLst/>
          </a:prstGeom>
        </p:spPr>
        <p:txBody>
          <a:bodyPr vert="horz" lIns="91416" tIns="45710" rIns="91416" bIns="4571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6" y="9428584"/>
            <a:ext cx="2945659" cy="496332"/>
          </a:xfrm>
          <a:prstGeom prst="rect">
            <a:avLst/>
          </a:prstGeom>
        </p:spPr>
        <p:txBody>
          <a:bodyPr vert="horz" lIns="91416" tIns="45710" rIns="91416" bIns="45710" rtlCol="0" anchor="b"/>
          <a:lstStyle>
            <a:lvl1pPr algn="r">
              <a:defRPr sz="1200"/>
            </a:lvl1pPr>
          </a:lstStyle>
          <a:p>
            <a:fld id="{B8779D0D-81E0-47EA-9CB3-32CD6CBBC9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6874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79D0D-81E0-47EA-9CB3-32CD6CBBC90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1360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779D0D-81E0-47EA-9CB3-32CD6CBBC90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2834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4857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624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507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745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689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7696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5717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3814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1210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1556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992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75E7D-45C0-420B-9996-DF4E8CE64166}" type="datetimeFigureOut">
              <a:rPr lang="cs-CZ" smtClean="0"/>
              <a:t>27.04.2026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0C9B0D-40F2-4E30-A487-57C70AB38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45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57212" y="1951311"/>
            <a:ext cx="59961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ATLETICKÝ TROJBOJ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348880" y="2536666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čtvrtý ročník</a:t>
            </a: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20" y="311272"/>
            <a:ext cx="1414799" cy="890105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655477" y="1240522"/>
            <a:ext cx="55470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Základní škola Smržovka pořádá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332656" y="4641616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7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čtvrtek 28. května 2026 od 18:00 atletický miniareál ZŠ Smržovka </a:t>
            </a:r>
          </a:p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3" name="Přímá spojnice 22"/>
          <p:cNvCxnSpPr/>
          <p:nvPr/>
        </p:nvCxnSpPr>
        <p:spPr>
          <a:xfrm flipV="1">
            <a:off x="404664" y="4661024"/>
            <a:ext cx="6097736" cy="394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348880" y="1600562"/>
            <a:ext cx="2160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  </a:t>
            </a:r>
            <a:r>
              <a:rPr lang="cs-CZ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amatérský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pSp>
        <p:nvGrpSpPr>
          <p:cNvPr id="2" name="Skupina 1"/>
          <p:cNvGrpSpPr>
            <a:grpSpLocks noChangeAspect="1"/>
          </p:cNvGrpSpPr>
          <p:nvPr/>
        </p:nvGrpSpPr>
        <p:grpSpPr>
          <a:xfrm>
            <a:off x="646481" y="3076575"/>
            <a:ext cx="5518822" cy="1444377"/>
            <a:chOff x="-378173" y="2576736"/>
            <a:chExt cx="7169639" cy="1876425"/>
          </a:xfrm>
        </p:grpSpPr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253" y="2576736"/>
              <a:ext cx="1876425" cy="18764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78173" y="2784552"/>
              <a:ext cx="1931482" cy="13713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79298" y="2686729"/>
              <a:ext cx="1512168" cy="15189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7" name="TextovéPole 26"/>
          <p:cNvSpPr txBox="1"/>
          <p:nvPr/>
        </p:nvSpPr>
        <p:spPr>
          <a:xfrm>
            <a:off x="350792" y="8454097"/>
            <a:ext cx="60945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Přihlášky na místě nejpozději před startem trojboje (před 18:00).</a:t>
            </a:r>
          </a:p>
          <a:p>
            <a:pPr algn="just"/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Vyhlašujeme první tři v kategorii za celý trojboj.</a:t>
            </a:r>
          </a:p>
          <a:p>
            <a:pPr algn="just"/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Více informací v propozicích. Občerstvení zajištěno. </a:t>
            </a:r>
          </a:p>
          <a:p>
            <a:pPr algn="just"/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Při nepříznivém počasí se akce ruší. </a:t>
            </a:r>
          </a:p>
        </p:txBody>
      </p:sp>
      <p:cxnSp>
        <p:nvCxnSpPr>
          <p:cNvPr id="24" name="Přímá spojnice 23"/>
          <p:cNvCxnSpPr/>
          <p:nvPr/>
        </p:nvCxnSpPr>
        <p:spPr>
          <a:xfrm>
            <a:off x="404664" y="5025008"/>
            <a:ext cx="6093544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04664" y="6753200"/>
            <a:ext cx="6093544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ovéPole 36"/>
          <p:cNvSpPr txBox="1"/>
          <p:nvPr/>
        </p:nvSpPr>
        <p:spPr>
          <a:xfrm>
            <a:off x="332655" y="5031105"/>
            <a:ext cx="6480721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257300" algn="l"/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disciplíny:		60 m, skok daleký, vrh koulí</a:t>
            </a:r>
          </a:p>
        </p:txBody>
      </p:sp>
      <p:sp>
        <p:nvSpPr>
          <p:cNvPr id="39" name="TextovéPole 38"/>
          <p:cNvSpPr txBox="1"/>
          <p:nvPr/>
        </p:nvSpPr>
        <p:spPr>
          <a:xfrm>
            <a:off x="332656" y="6747391"/>
            <a:ext cx="617170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časový pořad:	start 60 m 	cca 18:00  </a:t>
            </a:r>
          </a:p>
          <a:p>
            <a:pPr>
              <a:tabLst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dálka	po posledním rozběhu na 60 m </a:t>
            </a:r>
          </a:p>
          <a:p>
            <a:pPr>
              <a:tabLst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koule 	průběžně během dálky </a:t>
            </a:r>
          </a:p>
          <a:p>
            <a:pPr algn="just">
              <a:tabLst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Navazujeme na školní skok vysoký. Při kolizi startů můžou závodníci z výšky absolvovat rozběh na 60 m později. Závodníci nemusí využít 3 pokusy na dálku a kouli, stačí jeden. 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339B7A47-5DDE-997A-9AFB-6AA270EA803A}"/>
              </a:ext>
            </a:extLst>
          </p:cNvPr>
          <p:cNvCxnSpPr>
            <a:cxnSpLocks/>
          </p:cNvCxnSpPr>
          <p:nvPr/>
        </p:nvCxnSpPr>
        <p:spPr>
          <a:xfrm>
            <a:off x="404664" y="5385048"/>
            <a:ext cx="6093544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6C639993-C256-370C-77F8-19FCC274A0B3}"/>
              </a:ext>
            </a:extLst>
          </p:cNvPr>
          <p:cNvSpPr txBox="1"/>
          <p:nvPr/>
        </p:nvSpPr>
        <p:spPr>
          <a:xfrm>
            <a:off x="332655" y="5352817"/>
            <a:ext cx="6480721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257300" algn="l"/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kategorie: 		žáci/žákyně 6. a 7. třída </a:t>
            </a:r>
          </a:p>
          <a:p>
            <a:pPr>
              <a:tabLst>
                <a:tab pos="1257300" algn="l"/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	žáci/žákyně 8. a 9. třída</a:t>
            </a:r>
          </a:p>
          <a:p>
            <a:pPr>
              <a:tabLst>
                <a:tab pos="1257300" algn="l"/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	příchozí muži/ženy 16-35 </a:t>
            </a:r>
          </a:p>
          <a:p>
            <a:pPr>
              <a:tabLst>
                <a:tab pos="1162050" algn="l"/>
                <a:tab pos="1257300" algn="l"/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		příchozí muži/ženy 35+ </a:t>
            </a:r>
          </a:p>
          <a:p>
            <a:pPr>
              <a:tabLst>
                <a:tab pos="1162050" algn="l"/>
                <a:tab pos="1257300" algn="l"/>
                <a:tab pos="1704975" algn="l"/>
              </a:tabLst>
            </a:pPr>
            <a:r>
              <a:rPr lang="cs-CZ" sz="17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			příchozí muži/ženy 50+ (veteráni) </a:t>
            </a:r>
            <a:endParaRPr lang="cs-CZ" sz="1700" dirty="0"/>
          </a:p>
        </p:txBody>
      </p:sp>
      <p:cxnSp>
        <p:nvCxnSpPr>
          <p:cNvPr id="21" name="Přímá spojnice 20">
            <a:extLst>
              <a:ext uri="{FF2B5EF4-FFF2-40B4-BE49-F238E27FC236}">
                <a16:creationId xmlns:a16="http://schemas.microsoft.com/office/drawing/2014/main" id="{5D0BA98F-A8D8-ABE0-A8A9-3CB060BEF2D5}"/>
              </a:ext>
            </a:extLst>
          </p:cNvPr>
          <p:cNvCxnSpPr>
            <a:cxnSpLocks/>
          </p:cNvCxnSpPr>
          <p:nvPr/>
        </p:nvCxnSpPr>
        <p:spPr>
          <a:xfrm>
            <a:off x="404664" y="8409384"/>
            <a:ext cx="6093544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60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213851-E5E9-8E62-6E7D-1CEF781F9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128464"/>
            <a:ext cx="6172200" cy="451845"/>
          </a:xfrm>
        </p:spPr>
        <p:txBody>
          <a:bodyPr/>
          <a:lstStyle/>
          <a:p>
            <a:pPr algn="l"/>
            <a:r>
              <a:rPr lang="cs-CZ" sz="1800" b="1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PROPOZICE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9788E35-496A-5326-EB7E-1DFCFEC2313E}"/>
              </a:ext>
            </a:extLst>
          </p:cNvPr>
          <p:cNvSpPr txBox="1"/>
          <p:nvPr/>
        </p:nvSpPr>
        <p:spPr>
          <a:xfrm>
            <a:off x="342900" y="567060"/>
            <a:ext cx="6398468" cy="90119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60 m</a:t>
            </a:r>
            <a:r>
              <a:rPr lang="cs-CZ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závodí se ve 3 drahách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startuje se z bloků 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„ulitém“ startu se rozběh opakuje, závodník získá žlutou kartu, při druhém „ulitém“ startu kartu červenou (odsunut na poslední místo)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časy se měří ručně 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startovní povely „na místa připravte se“, „pozor“, výstřel 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dálka 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každý má 3 pokusy 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3 přešlapech se závodník posouvá </a:t>
            </a: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poslední místo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vrh koulí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vrhá se v koulařském sektoru 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každý má 3 pokusy</a:t>
            </a:r>
          </a:p>
          <a:p>
            <a:pPr marL="34290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při 3 přešlapech se závodník posouvá na poslední místo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vlastní náčiní není povoleno </a:t>
            </a:r>
            <a:endParaRPr lang="cs-CZ" sz="18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trojboj 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vyhlašují se vždy první tři závodníci v každé vypsan</a:t>
            </a: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kategorii </a:t>
            </a:r>
            <a:endParaRPr lang="cs-CZ" sz="14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sčítají se umístění v jednotlivých disciplínách ve své kategorii 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závodník s nejnižším součtem vyhrává trojboj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14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shodném součtu se posuzuje množství lepších umístění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6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Časov</a:t>
            </a: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ý pořad může být lehce upraven. Vyhlášení hlavních kategorií proběhne po skončení trojboje. </a:t>
            </a:r>
            <a:endParaRPr lang="cs-CZ" sz="1600" dirty="0">
              <a:solidFill>
                <a:schemeClr val="tx2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všech disciplín dodržujte pokyny rozhodčího. V případě nedodržení pokynů může být závodník vyloučen.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Závodníci závodí na vlastní nebezpečí. Za děti zodpovídají jejich rodiče.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Jedná se o amatérský závod s cílem zasportovat si a pobavit se. </a:t>
            </a:r>
            <a:b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rotesty a řeči si nechte na Zlatou </a:t>
            </a: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cs-CZ" sz="16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retru. </a:t>
            </a:r>
            <a:endParaRPr lang="cs-CZ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19B23FAE-168C-5AFC-4F11-E68951D9407F}"/>
              </a:ext>
            </a:extLst>
          </p:cNvPr>
          <p:cNvCxnSpPr>
            <a:cxnSpLocks/>
          </p:cNvCxnSpPr>
          <p:nvPr/>
        </p:nvCxnSpPr>
        <p:spPr>
          <a:xfrm flipV="1">
            <a:off x="380132" y="6825208"/>
            <a:ext cx="6097736" cy="394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57ABC6A1-6B39-377F-3C1C-08787124AABA}"/>
              </a:ext>
            </a:extLst>
          </p:cNvPr>
          <p:cNvCxnSpPr>
            <a:cxnSpLocks/>
          </p:cNvCxnSpPr>
          <p:nvPr/>
        </p:nvCxnSpPr>
        <p:spPr>
          <a:xfrm flipV="1">
            <a:off x="342900" y="581312"/>
            <a:ext cx="6097736" cy="394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407394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1235</TotalTime>
  <Words>374</Words>
  <Application>Microsoft Office PowerPoint</Application>
  <PresentationFormat>A4 (210 × 297 mm)</PresentationFormat>
  <Paragraphs>46</Paragraphs>
  <Slides>2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Symbol</vt:lpstr>
      <vt:lpstr>Motiv systému Office</vt:lpstr>
      <vt:lpstr>Prezentace aplikace PowerPoint</vt:lpstr>
      <vt:lpstr>PROPOZICE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Medlzd</dc:creator>
  <cp:lastModifiedBy>Zdeněk  Medlík</cp:lastModifiedBy>
  <cp:revision>58</cp:revision>
  <cp:lastPrinted>2026-04-27T10:30:35Z</cp:lastPrinted>
  <dcterms:created xsi:type="dcterms:W3CDTF">2018-09-09T16:59:08Z</dcterms:created>
  <dcterms:modified xsi:type="dcterms:W3CDTF">2026-04-27T10:33:43Z</dcterms:modified>
</cp:coreProperties>
</file>